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9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C89DE65-1B3E-274F-BD68-9C6188BA1C9C}" type="datetimeFigureOut">
              <a:rPr lang="en-US" smtClean="0"/>
              <a:t>23/04/2013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216B698-BA53-2149-ABF8-95FEDCC91AC4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DE65-1B3E-274F-BD68-9C6188BA1C9C}" type="datetimeFigureOut">
              <a:rPr lang="en-US" smtClean="0"/>
              <a:t>23/04/2013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6B698-BA53-2149-ABF8-95FEDCC91A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DE65-1B3E-274F-BD68-9C6188BA1C9C}" type="datetimeFigureOut">
              <a:rPr lang="en-US" smtClean="0"/>
              <a:t>23/04/2013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6B698-BA53-2149-ABF8-95FEDCC91A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DE65-1B3E-274F-BD68-9C6188BA1C9C}" type="datetimeFigureOut">
              <a:rPr lang="en-US" smtClean="0"/>
              <a:t>23/04/2013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6B698-BA53-2149-ABF8-95FEDCC91A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DE65-1B3E-274F-BD68-9C6188BA1C9C}" type="datetimeFigureOut">
              <a:rPr lang="en-US" smtClean="0"/>
              <a:t>23/04/2013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6B698-BA53-2149-ABF8-95FEDCC91A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DE65-1B3E-274F-BD68-9C6188BA1C9C}" type="datetimeFigureOut">
              <a:rPr lang="en-US" smtClean="0"/>
              <a:t>23/04/2013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6B698-BA53-2149-ABF8-95FEDCC91AC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DE65-1B3E-274F-BD68-9C6188BA1C9C}" type="datetimeFigureOut">
              <a:rPr lang="en-US" smtClean="0"/>
              <a:t>23/04/2013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6B698-BA53-2149-ABF8-95FEDCC91A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DE65-1B3E-274F-BD68-9C6188BA1C9C}" type="datetimeFigureOut">
              <a:rPr lang="en-US" smtClean="0"/>
              <a:t>23/04/2013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6B698-BA53-2149-ABF8-95FEDCC91A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DE65-1B3E-274F-BD68-9C6188BA1C9C}" type="datetimeFigureOut">
              <a:rPr lang="en-US" smtClean="0"/>
              <a:t>23/04/2013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6B698-BA53-2149-ABF8-95FEDCC91A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DE65-1B3E-274F-BD68-9C6188BA1C9C}" type="datetimeFigureOut">
              <a:rPr lang="en-US" smtClean="0"/>
              <a:t>23/04/2013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6B698-BA53-2149-ABF8-95FEDCC91AC4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DE65-1B3E-274F-BD68-9C6188BA1C9C}" type="datetimeFigureOut">
              <a:rPr lang="en-US" smtClean="0"/>
              <a:t>23/04/2013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6B698-BA53-2149-ABF8-95FEDCC91A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C89DE65-1B3E-274F-BD68-9C6188BA1C9C}" type="datetimeFigureOut">
              <a:rPr lang="en-US" smtClean="0"/>
              <a:t>23/04/2013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216B698-BA53-2149-ABF8-95FEDCC91A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riplep-staypositive.net" TargetMode="External"/><Relationship Id="rId3" Type="http://schemas.openxmlformats.org/officeDocument/2006/relationships/hyperlink" Target="http://www.bbbs.or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3961" y="2708476"/>
            <a:ext cx="3838697" cy="1702160"/>
          </a:xfrm>
        </p:spPr>
        <p:txBody>
          <a:bodyPr/>
          <a:lstStyle/>
          <a:p>
            <a:r>
              <a:rPr lang="en-US" dirty="0" smtClean="0"/>
              <a:t>Developmental Revision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333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are some protective </a:t>
            </a:r>
            <a:r>
              <a:rPr lang="en-US" dirty="0" smtClean="0"/>
              <a:t>factors?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Child’s disposition</a:t>
            </a:r>
          </a:p>
          <a:p>
            <a:r>
              <a:rPr lang="en-US" dirty="0" smtClean="0"/>
              <a:t>Close relationship with at least one parent</a:t>
            </a:r>
          </a:p>
          <a:p>
            <a:r>
              <a:rPr lang="en-US" dirty="0" smtClean="0"/>
              <a:t>Social support in the community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00" y="3747036"/>
            <a:ext cx="32893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605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9353269"/>
              </p:ext>
            </p:extLst>
          </p:nvPr>
        </p:nvGraphicFramePr>
        <p:xfrm>
          <a:off x="597616" y="774164"/>
          <a:ext cx="7918420" cy="572343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79605"/>
                <a:gridCol w="1979605"/>
                <a:gridCol w="1979605"/>
                <a:gridCol w="1979605"/>
              </a:tblGrid>
              <a:tr h="511353">
                <a:tc>
                  <a:txBody>
                    <a:bodyPr/>
                    <a:lstStyle/>
                    <a:p>
                      <a:r>
                        <a:rPr lang="en-US" dirty="0" smtClean="0"/>
                        <a:t>Role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Audience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Format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/>
                </a:tc>
              </a:tr>
              <a:tr h="1639132">
                <a:tc>
                  <a:txBody>
                    <a:bodyPr/>
                    <a:lstStyle/>
                    <a:p>
                      <a:r>
                        <a:rPr lang="en-US" dirty="0" smtClean="0"/>
                        <a:t>Parent of a unruly child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Other parents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Using  </a:t>
                      </a:r>
                      <a:r>
                        <a:rPr lang="en-US" baseline="0" dirty="0" smtClean="0">
                          <a:hlinkClick r:id="rId2"/>
                        </a:rPr>
                        <a:t>www.triplep-staypositive.net</a:t>
                      </a:r>
                      <a:r>
                        <a:rPr lang="en-US" baseline="0" dirty="0" smtClean="0"/>
                        <a:t> describe how the program has helped you.</a:t>
                      </a:r>
                      <a:endParaRPr lang="en-US" dirty="0"/>
                    </a:p>
                  </a:txBody>
                  <a:tcPr/>
                </a:tc>
              </a:tr>
              <a:tr h="1645605">
                <a:tc>
                  <a:txBody>
                    <a:bodyPr/>
                    <a:lstStyle/>
                    <a:p>
                      <a:r>
                        <a:rPr lang="en-US" dirty="0" smtClean="0"/>
                        <a:t>Founder</a:t>
                      </a:r>
                      <a:r>
                        <a:rPr lang="en-US" baseline="0" dirty="0" smtClean="0"/>
                        <a:t> of the High/Scope Perry Project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parents of potential participants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Brochure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Recruit</a:t>
                      </a:r>
                      <a:r>
                        <a:rPr lang="en-US" baseline="0" dirty="0" smtClean="0"/>
                        <a:t> participants by describing the:</a:t>
                      </a:r>
                    </a:p>
                    <a:p>
                      <a:r>
                        <a:rPr lang="en-US" baseline="0" dirty="0" smtClean="0"/>
                        <a:t>-criteria</a:t>
                      </a:r>
                    </a:p>
                    <a:p>
                      <a:r>
                        <a:rPr lang="en-US" baseline="0" dirty="0" smtClean="0"/>
                        <a:t>-the program </a:t>
                      </a:r>
                    </a:p>
                    <a:p>
                      <a:r>
                        <a:rPr lang="en-US" baseline="0" dirty="0" smtClean="0"/>
                        <a:t>-benefits</a:t>
                      </a:r>
                      <a:endParaRPr lang="en-US" dirty="0"/>
                    </a:p>
                  </a:txBody>
                  <a:tcPr/>
                </a:tc>
              </a:tr>
              <a:tr h="511353">
                <a:tc>
                  <a:txBody>
                    <a:bodyPr/>
                    <a:lstStyle/>
                    <a:p>
                      <a:r>
                        <a:rPr lang="en-US" dirty="0" smtClean="0"/>
                        <a:t>Founder of the BBBS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programme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Grant</a:t>
                      </a:r>
                      <a:r>
                        <a:rPr lang="en-US" baseline="0" dirty="0" smtClean="0"/>
                        <a:t> foundation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Letter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Go on </a:t>
                      </a:r>
                      <a:r>
                        <a:rPr lang="en-US" baseline="0" dirty="0" smtClean="0">
                          <a:hlinkClick r:id="rId3"/>
                        </a:rPr>
                        <a:t>www.bbbs.org</a:t>
                      </a:r>
                      <a:r>
                        <a:rPr lang="en-US" baseline="0" dirty="0" smtClean="0"/>
                        <a:t> to describe the program and outline its benefits.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1925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Mock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Show your understanding of all evaluation terms.</a:t>
            </a:r>
          </a:p>
          <a:p>
            <a:r>
              <a:rPr lang="en-US" dirty="0" err="1" smtClean="0"/>
              <a:t>Analyse</a:t>
            </a:r>
            <a:r>
              <a:rPr lang="en-US" dirty="0" smtClean="0"/>
              <a:t> the potential effect of each confounding variable. </a:t>
            </a:r>
          </a:p>
          <a:p>
            <a:r>
              <a:rPr lang="en-US" dirty="0" err="1" smtClean="0"/>
              <a:t>Analyse</a:t>
            </a:r>
            <a:r>
              <a:rPr lang="en-US" dirty="0" smtClean="0"/>
              <a:t> the study’s design to assess face validity (method used to gather info or different conditions set up).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21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Bowlby’s</a:t>
            </a:r>
            <a:r>
              <a:rPr lang="en-US" dirty="0" smtClean="0"/>
              <a:t> Internal Working Model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Attachment between mother and child is a basic biological need. </a:t>
            </a:r>
          </a:p>
          <a:p>
            <a:r>
              <a:rPr lang="en-US" dirty="0" smtClean="0"/>
              <a:t>It is the first and most important schema the child forms for viewing </a:t>
            </a:r>
          </a:p>
          <a:p>
            <a:pPr marL="68580" indent="0">
              <a:buNone/>
            </a:pPr>
            <a:r>
              <a:rPr lang="en-US" dirty="0" smtClean="0"/>
              <a:t>-oneself</a:t>
            </a:r>
            <a:endParaRPr lang="en-US" dirty="0"/>
          </a:p>
          <a:p>
            <a:pPr marL="68580" indent="0">
              <a:buNone/>
            </a:pPr>
            <a:r>
              <a:rPr lang="en-US" dirty="0"/>
              <a:t>-</a:t>
            </a:r>
            <a:r>
              <a:rPr lang="en-US" dirty="0" smtClean="0"/>
              <a:t>others</a:t>
            </a:r>
          </a:p>
          <a:p>
            <a:pPr marL="68580" indent="0">
              <a:buNone/>
            </a:pPr>
            <a:r>
              <a:rPr lang="en-US" dirty="0"/>
              <a:t>-</a:t>
            </a:r>
            <a:r>
              <a:rPr lang="en-US" dirty="0" smtClean="0"/>
              <a:t>how one relates to others.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7977" y="3678764"/>
            <a:ext cx="2246793" cy="2794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797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1304" y="1065610"/>
            <a:ext cx="7024744" cy="1143000"/>
          </a:xfrm>
        </p:spPr>
        <p:txBody>
          <a:bodyPr/>
          <a:lstStyle/>
          <a:p>
            <a:r>
              <a:rPr lang="en-US" dirty="0" smtClean="0"/>
              <a:t>Strange Situation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0" y="2748576"/>
            <a:ext cx="6777317" cy="3508977"/>
          </a:xfrm>
        </p:spPr>
        <p:txBody>
          <a:bodyPr/>
          <a:lstStyle/>
          <a:p>
            <a:r>
              <a:rPr lang="en-US" dirty="0" smtClean="0"/>
              <a:t>Parent and child are alone in a room. </a:t>
            </a:r>
          </a:p>
          <a:p>
            <a:r>
              <a:rPr lang="en-US" dirty="0" smtClean="0"/>
              <a:t>Child explores the room without parental participation. </a:t>
            </a:r>
          </a:p>
          <a:p>
            <a:r>
              <a:rPr lang="en-US" dirty="0" smtClean="0"/>
              <a:t>Stranger enters the room, talks to parent, and approaches the child. </a:t>
            </a:r>
          </a:p>
          <a:p>
            <a:r>
              <a:rPr lang="en-US" dirty="0" smtClean="0"/>
              <a:t>Parent quietly leaves the room. </a:t>
            </a:r>
          </a:p>
          <a:p>
            <a:r>
              <a:rPr lang="en-US" dirty="0" smtClean="0"/>
              <a:t>Parent returns and comforts the child.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5440" y="180315"/>
            <a:ext cx="32893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950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Ainsworth (1967) Ugandan Strange Situation study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28 </a:t>
            </a:r>
            <a:r>
              <a:rPr lang="en-US" dirty="0" err="1" smtClean="0"/>
              <a:t>unweaned</a:t>
            </a:r>
            <a:r>
              <a:rPr lang="en-US" dirty="0" smtClean="0"/>
              <a:t> babies were observed every 2 weeks for 2 hours at a time for 9 months. </a:t>
            </a:r>
          </a:p>
          <a:p>
            <a:r>
              <a:rPr lang="en-US" dirty="0" smtClean="0"/>
              <a:t>Ainsworth used an interpreter as well as various rating scales to measure maternal sensitivity. </a:t>
            </a:r>
          </a:p>
          <a:p>
            <a:r>
              <a:rPr lang="en-US" dirty="0" smtClean="0"/>
              <a:t>The strange situation was observed and interviews were conducted.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7249" y="366816"/>
            <a:ext cx="1781970" cy="1956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98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6164"/>
            <a:ext cx="7024744" cy="1143000"/>
          </a:xfrm>
        </p:spPr>
        <p:txBody>
          <a:bodyPr/>
          <a:lstStyle/>
          <a:p>
            <a:r>
              <a:rPr lang="en-US" dirty="0" smtClean="0"/>
              <a:t>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0" y="1599164"/>
            <a:ext cx="7285791" cy="5011406"/>
          </a:xfrm>
        </p:spPr>
        <p:txBody>
          <a:bodyPr>
            <a:normAutofit fontScale="92500"/>
          </a:bodyPr>
          <a:lstStyle/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Categorization </a:t>
            </a:r>
            <a:r>
              <a:rPr lang="en-US" dirty="0"/>
              <a:t>of children correlated significantly with ratings of mother’s </a:t>
            </a:r>
            <a:r>
              <a:rPr lang="en-US" dirty="0" smtClean="0"/>
              <a:t>sensitivity:  </a:t>
            </a:r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Avoidant- Child appears indifferent when mother leaves and avoids mother when she comes back. </a:t>
            </a:r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Securely attached-Child is upset when mother leaves and is happy to see her again.</a:t>
            </a:r>
          </a:p>
          <a:p>
            <a:pPr marL="68580" indent="0">
              <a:buNone/>
            </a:pPr>
            <a:r>
              <a:rPr lang="en-US" dirty="0" smtClean="0"/>
              <a:t> </a:t>
            </a:r>
          </a:p>
          <a:p>
            <a:pPr marL="68580" indent="0">
              <a:buNone/>
            </a:pPr>
            <a:r>
              <a:rPr lang="en-US" dirty="0" smtClean="0"/>
              <a:t>Ambivalent- Child is upset when mother leaves, and when mother comes back the child seeks comfort but also rejects it.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263" y="0"/>
            <a:ext cx="2439489" cy="1827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47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Ainsworth (1971) Baltimore, US Strange situation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26 mother-infant pairs were visited in their homes every 3-4 weeks for the 1</a:t>
            </a:r>
            <a:r>
              <a:rPr lang="en-US" baseline="30000" dirty="0" smtClean="0"/>
              <a:t>st</a:t>
            </a:r>
            <a:r>
              <a:rPr lang="en-US" dirty="0" smtClean="0"/>
              <a:t> year of the infant’s life. 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Findings:</a:t>
            </a:r>
            <a:endParaRPr lang="en-US" dirty="0"/>
          </a:p>
          <a:p>
            <a:pPr marL="68580" indent="0">
              <a:buNone/>
            </a:pPr>
            <a:r>
              <a:rPr lang="en-US" dirty="0"/>
              <a:t>Avoidant (20%</a:t>
            </a:r>
            <a:r>
              <a:rPr lang="en-US" dirty="0" smtClean="0"/>
              <a:t>)</a:t>
            </a:r>
            <a:endParaRPr lang="en-US" dirty="0"/>
          </a:p>
          <a:p>
            <a:pPr marL="68580" indent="0">
              <a:buNone/>
            </a:pPr>
            <a:r>
              <a:rPr lang="en-US" dirty="0"/>
              <a:t>Securely attached (70%</a:t>
            </a:r>
            <a:r>
              <a:rPr lang="en-US" dirty="0" smtClean="0"/>
              <a:t>) </a:t>
            </a:r>
            <a:endParaRPr lang="en-US" dirty="0"/>
          </a:p>
          <a:p>
            <a:pPr marL="68580" indent="0">
              <a:buNone/>
            </a:pPr>
            <a:r>
              <a:rPr lang="en-US" dirty="0"/>
              <a:t>Ambivalent (10%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2764" y="3258549"/>
            <a:ext cx="3451434" cy="1932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076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Hazan</a:t>
            </a:r>
            <a:r>
              <a:rPr lang="en-US" dirty="0" smtClean="0"/>
              <a:t> and Shaver (1987)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Created a “love quiz” in a local newspaper.</a:t>
            </a:r>
          </a:p>
          <a:p>
            <a:r>
              <a:rPr lang="en-US" dirty="0" smtClean="0"/>
              <a:t>620 people, aged 14-82 years, mean age of 36 years, 205 males, 415 females</a:t>
            </a:r>
          </a:p>
          <a:p>
            <a:r>
              <a:rPr lang="en-US" dirty="0" smtClean="0"/>
              <a:t>Researchers also asked </a:t>
            </a:r>
            <a:r>
              <a:rPr lang="en-US" dirty="0" err="1" smtClean="0"/>
              <a:t>pariticpants</a:t>
            </a:r>
            <a:r>
              <a:rPr lang="en-US" dirty="0" smtClean="0"/>
              <a:t> to describe their parents parenting style using an adjective checklist.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736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Findings:</a:t>
            </a:r>
          </a:p>
          <a:p>
            <a:r>
              <a:rPr lang="en-US" dirty="0"/>
              <a:t>60% securely attached, 20% avoidant, 20% ambivalent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675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6164"/>
            <a:ext cx="7024744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Resilience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99164"/>
            <a:ext cx="6777317" cy="3508977"/>
          </a:xfrm>
        </p:spPr>
        <p:txBody>
          <a:bodyPr/>
          <a:lstStyle/>
          <a:p>
            <a:r>
              <a:rPr lang="en-US" dirty="0" smtClean="0"/>
              <a:t>Positive adaptation in spite of serious risk factors. </a:t>
            </a:r>
          </a:p>
          <a:p>
            <a:r>
              <a:rPr lang="en-US" dirty="0" smtClean="0"/>
              <a:t>What are some negative life experiences that can place a child at risk later on in life?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5169" y="3602860"/>
            <a:ext cx="4124056" cy="301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998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1527</TotalTime>
  <Words>485</Words>
  <Application>Microsoft Macintosh PowerPoint</Application>
  <PresentationFormat>On-screen Show 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Austin</vt:lpstr>
      <vt:lpstr>Developmental Revision </vt:lpstr>
      <vt:lpstr>Bowlby’s Internal Working Model theory</vt:lpstr>
      <vt:lpstr>Strange Situation </vt:lpstr>
      <vt:lpstr>Ainsworth (1967) Ugandan Strange Situation study </vt:lpstr>
      <vt:lpstr>Findings</vt:lpstr>
      <vt:lpstr>Ainsworth (1971) Baltimore, US Strange situation study</vt:lpstr>
      <vt:lpstr>Hazan and Shaver (1987) </vt:lpstr>
      <vt:lpstr>PowerPoint Presentation</vt:lpstr>
      <vt:lpstr>Resilience</vt:lpstr>
      <vt:lpstr>What are some protective factors? </vt:lpstr>
      <vt:lpstr>PowerPoint Presentation</vt:lpstr>
      <vt:lpstr>Mock Analysis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13</cp:revision>
  <dcterms:created xsi:type="dcterms:W3CDTF">2013-04-18T09:50:41Z</dcterms:created>
  <dcterms:modified xsi:type="dcterms:W3CDTF">2013-04-23T13:01:42Z</dcterms:modified>
</cp:coreProperties>
</file>